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emf" ContentType="image/x-em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80" r:id="rId7"/>
    <p:sldId id="260" r:id="rId8"/>
    <p:sldId id="261" r:id="rId9"/>
    <p:sldId id="262" r:id="rId10"/>
    <p:sldId id="281" r:id="rId11"/>
    <p:sldId id="266" r:id="rId12"/>
    <p:sldId id="267" r:id="rId13"/>
    <p:sldId id="268" r:id="rId14"/>
    <p:sldId id="283" r:id="rId15"/>
    <p:sldId id="263" r:id="rId16"/>
    <p:sldId id="264" r:id="rId17"/>
    <p:sldId id="26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050A38A-FE21-4441-A3F5-127904087E4B}">
  <a:tblStyle styleId="{6050A38A-FE21-4441-A3F5-127904087E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87330" autoAdjust="0"/>
  </p:normalViewPr>
  <p:slideViewPr>
    <p:cSldViewPr snapToGrid="0">
      <p:cViewPr>
        <p:scale>
          <a:sx n="150" d="100"/>
          <a:sy n="150" d="100"/>
        </p:scale>
        <p:origin x="-448" y="-1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33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Good </a:t>
            </a:r>
            <a:r>
              <a:rPr lang="en-GB" dirty="0" smtClean="0"/>
              <a:t>afternoon </a:t>
            </a:r>
            <a:r>
              <a:rPr lang="en" dirty="0" smtClean="0"/>
              <a:t>everyone</a:t>
            </a:r>
            <a:r>
              <a:rPr lang="en" dirty="0"/>
              <a:t>! (my slot will be the first oral of the conference)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Introduce myself by name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fd5c75c77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fd5c75c77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f737ea270e54a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f737ea270e54a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Designed </a:t>
            </a:r>
            <a:r>
              <a:rPr lang="en" dirty="0"/>
              <a:t>for multi-modal research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Scripted and improvised conversations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f737ea270e54a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df737ea270e54a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Stories </a:t>
            </a:r>
            <a:r>
              <a:rPr lang="en" dirty="0"/>
              <a:t>are read expressively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 perfectly matched with IEMOCAP style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83e9fb77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e83e9fb77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 smtClean="0"/>
              <a:t>We use the trained classification model (</a:t>
            </a:r>
            <a:r>
              <a:rPr lang="en-GB" dirty="0" err="1" smtClean="0"/>
              <a:t>softmax</a:t>
            </a:r>
            <a:r>
              <a:rPr lang="en-GB" dirty="0" smtClean="0"/>
              <a:t> output) to provide labels for the TTS dataset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 smtClean="0"/>
              <a:t>Can be used in a variety of ways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d5c75c7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fd5c75c7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f737ea270e54a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f737ea270e54a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We </a:t>
            </a:r>
            <a:r>
              <a:rPr lang="en" dirty="0"/>
              <a:t>get results competitive with state of the art for IEMOCAP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83e9fb7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e83e9fb7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Using 31 students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~1</a:t>
            </a:r>
            <a:r>
              <a:rPr lang="en-GB" baseline="0" dirty="0" smtClean="0"/>
              <a:t> hour tests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f91a75eb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f91a75eb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First </a:t>
            </a:r>
            <a:r>
              <a:rPr lang="en" dirty="0"/>
              <a:t>listening test, forced choice classification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f737ea270e54a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df737ea270e54a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Forced </a:t>
            </a:r>
            <a:r>
              <a:rPr lang="en" dirty="0"/>
              <a:t>choice </a:t>
            </a:r>
            <a:r>
              <a:rPr lang="en" dirty="0" smtClean="0"/>
              <a:t>classification</a:t>
            </a:r>
            <a:r>
              <a:rPr lang="en-GB" dirty="0" smtClean="0"/>
              <a:t>, labels are balanced (random baseline is 25%)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Happy is known to be harder to reliably produce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Overall performance is </a:t>
            </a:r>
            <a:r>
              <a:rPr lang="en" dirty="0" smtClean="0"/>
              <a:t>reasonable</a:t>
            </a:r>
            <a:endParaRPr lang="en-GB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It is possible that angry and happy are being modelled more as arousal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aseline="0" dirty="0" smtClean="0"/>
              <a:t>There is a chance, the listeners just blindly classifying. Might have been good to add additional false labels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f91a75eb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f91a75eb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Second </a:t>
            </a:r>
            <a:r>
              <a:rPr lang="en" dirty="0"/>
              <a:t>listening test, pairwise preference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Users listen to paragraphs create by a system with a human in the loop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f737ea270e54a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f737ea270e54a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Produce </a:t>
            </a:r>
            <a:r>
              <a:rPr lang="en" dirty="0"/>
              <a:t>speech according to a sequence of phones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fd5c75c77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fd5c75c77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This </a:t>
            </a:r>
            <a:r>
              <a:rPr lang="en" dirty="0"/>
              <a:t>is the UI that I use to prepare the listening test material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Paragraphs 24s on average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f737ea270e54a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df737ea270e54a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Pairwise </a:t>
            </a:r>
            <a:r>
              <a:rPr lang="en" dirty="0"/>
              <a:t>preference test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DNN-C: controlled human-in-the-loop system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DNN-D: baseline non-controlled voice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DNN-R: same as DNN-C, but with random control values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show that users prefer appropriate variation in the case of interpretable control, the same may not apply for latent control dimensions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f737ea270e54a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df737ea270e54a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Does </a:t>
            </a:r>
            <a:r>
              <a:rPr lang="en" dirty="0"/>
              <a:t>not solve the issue of controlling any aspect of speech, external labelled data must be available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fd5c75c77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fd5c75c77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f91a75eb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f91a75eb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 smtClean="0"/>
              <a:t>We </a:t>
            </a:r>
            <a:r>
              <a:rPr lang="en" dirty="0"/>
              <a:t>use the trained classification model (softmax output) to provide labels for the TTS dataset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Recognition model was actually performing multi-task learning (continuous emotions)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faa85328a71f7c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faa85328a71f7c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SotA</a:t>
            </a:r>
            <a:r>
              <a:rPr lang="en" dirty="0"/>
              <a:t>: Progressive nets (ProgNet)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Secondary metric is not easily understandable, but this was not our focus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alternative would have been to map the real valued labels into classes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faa85328a71f7c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faa85328a71f7c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 smtClean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Latent </a:t>
            </a:r>
            <a:r>
              <a:rPr lang="en" dirty="0">
                <a:solidFill>
                  <a:schemeClr val="dk1"/>
                </a:solidFill>
              </a:rPr>
              <a:t>method do not guarantee interpretability</a:t>
            </a: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For a controllable system to be usable by a human the dials should represent understandable changes.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The changes should also be predictable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f737ea270e54a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f737ea270e54a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Many </a:t>
            </a:r>
            <a:r>
              <a:rPr lang="en" dirty="0">
                <a:solidFill>
                  <a:schemeClr val="dk1"/>
                </a:solidFill>
              </a:rPr>
              <a:t>use cases requiring control of variation in speech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Emotion, Prosody, Style</a:t>
            </a: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What if we want to customise some aspect of the speech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Need categories or sliders we can adjust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Latent method do not guarantee interpretability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For a controllable system to be usable by a human the dials should represent understandable changes.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The changes should also be predictable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fd5c75c77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fd5c75c77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External </a:t>
            </a:r>
            <a:r>
              <a:rPr lang="en" dirty="0">
                <a:solidFill>
                  <a:schemeClr val="dk1"/>
                </a:solidFill>
              </a:rPr>
              <a:t>data allows us to encode the aspect of variation in our control mechanism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Does not solve the issue of controlling any aspect of speech, external labelled data must be available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83e9fb77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e83e9fb77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 smtClean="0"/>
              <a:t>Two systems that can</a:t>
            </a:r>
            <a:r>
              <a:rPr lang="en-GB" baseline="0" dirty="0" smtClean="0"/>
              <a:t> be used together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f737ea270e54a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f737ea270e54a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88 </a:t>
            </a:r>
            <a:r>
              <a:rPr lang="en" dirty="0"/>
              <a:t>utterance-level features, designed to be predictive of emotion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We model variation at the sentence level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f91a75eb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f91a75eb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 smtClean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We </a:t>
            </a:r>
            <a:r>
              <a:rPr lang="en" dirty="0">
                <a:solidFill>
                  <a:schemeClr val="dk1"/>
                </a:solidFill>
              </a:rPr>
              <a:t>model variation at the sentence level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91a75eb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f91a75eb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We model variation at the sentence level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83e9fb77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e83e9fb77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 smtClean="0"/>
              <a:t>We </a:t>
            </a:r>
            <a:r>
              <a:rPr lang="en" dirty="0"/>
              <a:t>use the trained classification model (softmax output) to provide labels for the TTS dataset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4" Type="http://schemas.openxmlformats.org/officeDocument/2006/relationships/audio" Target="../media/media4.wav"/><Relationship Id="rId5" Type="http://schemas.microsoft.com/office/2007/relationships/media" Target="../media/media5.wav"/><Relationship Id="rId6" Type="http://schemas.openxmlformats.org/officeDocument/2006/relationships/audio" Target="../media/media5.wav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12.xml"/><Relationship Id="rId9" Type="http://schemas.openxmlformats.org/officeDocument/2006/relationships/image" Target="../media/image8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image" Target="../media/image9.png"/><Relationship Id="rId13" Type="http://schemas.openxmlformats.org/officeDocument/2006/relationships/image" Target="../media/image8.png"/><Relationship Id="rId1" Type="http://schemas.microsoft.com/office/2007/relationships/media" Target="../media/media6.wav"/><Relationship Id="rId2" Type="http://schemas.openxmlformats.org/officeDocument/2006/relationships/audio" Target="../media/media6.wav"/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microsoft.com/office/2007/relationships/media" Target="../media/media8.wav"/><Relationship Id="rId6" Type="http://schemas.openxmlformats.org/officeDocument/2006/relationships/audio" Target="../media/media8.wav"/><Relationship Id="rId7" Type="http://schemas.microsoft.com/office/2007/relationships/media" Target="../media/media9.wav"/><Relationship Id="rId8" Type="http://schemas.openxmlformats.org/officeDocument/2006/relationships/audio" Target="../media/media9.wav"/><Relationship Id="rId9" Type="http://schemas.openxmlformats.org/officeDocument/2006/relationships/slideLayout" Target="../slideLayouts/slideLayout3.xml"/><Relationship Id="rId10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4" Type="http://schemas.openxmlformats.org/officeDocument/2006/relationships/audio" Target="../media/media11.wav"/><Relationship Id="rId5" Type="http://schemas.microsoft.com/office/2007/relationships/media" Target="../media/media12.wav"/><Relationship Id="rId6" Type="http://schemas.openxmlformats.org/officeDocument/2006/relationships/audio" Target="../media/media12.wav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21.xml"/><Relationship Id="rId9" Type="http://schemas.openxmlformats.org/officeDocument/2006/relationships/image" Target="../media/image18.png"/><Relationship Id="rId10" Type="http://schemas.openxmlformats.org/officeDocument/2006/relationships/image" Target="../media/image8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Learning </a:t>
            </a:r>
            <a:r>
              <a:rPr lang="en" sz="3600" b="1"/>
              <a:t>Interpretable control</a:t>
            </a:r>
            <a:r>
              <a:rPr lang="en" sz="3600"/>
              <a:t> dimensions </a:t>
            </a:r>
            <a:r>
              <a:rPr lang="en" sz="3600" b="1"/>
              <a:t>for speech synthesis</a:t>
            </a:r>
            <a:r>
              <a:rPr lang="en" sz="3600"/>
              <a:t> by using external data</a:t>
            </a:r>
            <a:endParaRPr sz="36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596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Zack Hodari</a:t>
            </a:r>
            <a:r>
              <a:rPr lang="en" sz="1800"/>
              <a:t>, Oliver Watts, Srikanth Ronanki, Simon King</a:t>
            </a:r>
            <a:endParaRPr sz="180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After training, can generate “oracle” style</a:t>
            </a:r>
            <a:endParaRPr dirty="0"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  <p:pic>
        <p:nvPicPr>
          <p:cNvPr id="7" name="Picture 6" descr="control_dimension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1331913"/>
            <a:ext cx="69088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External dataset - IEMOCAP</a:t>
            </a:r>
            <a:endParaRPr dirty="0"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8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Interactive Emotional Dyadic Motion Capture dataset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12.5 hours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10 actors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2 hours per dyad (~30 conversations)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4.5s average utterance length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Categorical emotion labels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6844800" y="1304875"/>
            <a:ext cx="1838825" cy="1917757"/>
            <a:chOff x="6844800" y="1304875"/>
            <a:chExt cx="1838825" cy="1917757"/>
          </a:xfrm>
        </p:grpSpPr>
        <p:grpSp>
          <p:nvGrpSpPr>
            <p:cNvPr id="6" name="Group 5"/>
            <p:cNvGrpSpPr/>
            <p:nvPr/>
          </p:nvGrpSpPr>
          <p:grpSpPr>
            <a:xfrm>
              <a:off x="6844800" y="2338675"/>
              <a:ext cx="1838825" cy="883957"/>
              <a:chOff x="6844800" y="2338675"/>
              <a:chExt cx="1838825" cy="883957"/>
            </a:xfrm>
          </p:grpSpPr>
          <p:sp>
            <p:nvSpPr>
              <p:cNvPr id="159" name="Google Shape;159;p24"/>
              <p:cNvSpPr/>
              <p:nvPr/>
            </p:nvSpPr>
            <p:spPr>
              <a:xfrm>
                <a:off x="6844800" y="2338675"/>
                <a:ext cx="1835100" cy="88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" dirty="0">
                    <a:solidFill>
                      <a:schemeClr val="dk1"/>
                    </a:solidFill>
                  </a:rPr>
                  <a:t>Example</a:t>
                </a:r>
                <a:r>
                  <a:rPr lang="en" dirty="0"/>
                  <a:t> of male speaker </a:t>
                </a:r>
                <a:r>
                  <a:rPr lang="en" dirty="0" smtClean="0"/>
                  <a:t>improvised</a:t>
                </a:r>
                <a:endParaRPr dirty="0"/>
              </a:p>
            </p:txBody>
          </p:sp>
          <p:pic>
            <p:nvPicPr>
              <p:cNvPr id="2" name="Ses04F_impro05_M000.wav">
                <a:hlinkClick r:id="" action="ppaction://media"/>
              </p:cNvPr>
              <p:cNvPicPr>
                <a:picLocks noChangeAspect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5938" y="2555875"/>
                <a:ext cx="1817687" cy="666757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844800" y="1304875"/>
              <a:ext cx="1838824" cy="881400"/>
              <a:chOff x="6844800" y="1304875"/>
              <a:chExt cx="1838824" cy="881400"/>
            </a:xfrm>
          </p:grpSpPr>
          <p:sp>
            <p:nvSpPr>
              <p:cNvPr id="158" name="Google Shape;158;p24"/>
              <p:cNvSpPr/>
              <p:nvPr/>
            </p:nvSpPr>
            <p:spPr>
              <a:xfrm>
                <a:off x="6844800" y="1304875"/>
                <a:ext cx="1835100" cy="88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" dirty="0"/>
                  <a:t>Example of female speaker scripted</a:t>
                </a:r>
                <a:endParaRPr dirty="0"/>
              </a:p>
            </p:txBody>
          </p:sp>
          <p:pic>
            <p:nvPicPr>
              <p:cNvPr id="3" name="Ses04F_script02_2_F039.wav">
                <a:hlinkClick r:id="" action="ppaction://media"/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0063" y="1531938"/>
                <a:ext cx="1833561" cy="65087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50943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TTS dataset - Blizzard Usborne audiobooks</a:t>
            </a: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8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Children's audiobooks (4-6 year olds)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6.5 hours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Single female southern British English speaker</a:t>
            </a:r>
            <a:endParaRPr dirty="0"/>
          </a:p>
        </p:txBody>
      </p:sp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6844800" y="1304875"/>
            <a:ext cx="1835100" cy="2949000"/>
            <a:chOff x="6844800" y="1304875"/>
            <a:chExt cx="1835100" cy="2949000"/>
          </a:xfrm>
        </p:grpSpPr>
        <p:grpSp>
          <p:nvGrpSpPr>
            <p:cNvPr id="10" name="Group 9"/>
            <p:cNvGrpSpPr/>
            <p:nvPr/>
          </p:nvGrpSpPr>
          <p:grpSpPr>
            <a:xfrm>
              <a:off x="6844800" y="2338675"/>
              <a:ext cx="1835100" cy="881400"/>
              <a:chOff x="6844800" y="2338675"/>
              <a:chExt cx="1835100" cy="881400"/>
            </a:xfrm>
          </p:grpSpPr>
          <p:sp>
            <p:nvSpPr>
              <p:cNvPr id="168" name="Google Shape;168;p25"/>
              <p:cNvSpPr/>
              <p:nvPr/>
            </p:nvSpPr>
            <p:spPr>
              <a:xfrm>
                <a:off x="6844800" y="2338675"/>
                <a:ext cx="1835100" cy="88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/>
                  <a:t>Shakespeare </a:t>
                </a:r>
                <a:r>
                  <a:rPr lang="en" dirty="0"/>
                  <a:t>(Macbeth)</a:t>
                </a:r>
                <a:endParaRPr dirty="0"/>
              </a:p>
            </p:txBody>
          </p:sp>
          <p:pic>
            <p:nvPicPr>
              <p:cNvPr id="2" name="Macbeth_026_005.wav">
                <a:hlinkClick r:id="" action="ppaction://media"/>
              </p:cNvPr>
              <p:cNvPicPr>
                <a:picLocks noChangeAspect="1"/>
              </p:cNvPicPr>
              <p:nvPr>
                <a:audi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6358" y="2543175"/>
                <a:ext cx="1827742" cy="674158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844800" y="3372475"/>
              <a:ext cx="1835100" cy="881400"/>
              <a:chOff x="6844800" y="3372475"/>
              <a:chExt cx="1835100" cy="881400"/>
            </a:xfrm>
          </p:grpSpPr>
          <p:sp>
            <p:nvSpPr>
              <p:cNvPr id="169" name="Google Shape;169;p25"/>
              <p:cNvSpPr/>
              <p:nvPr/>
            </p:nvSpPr>
            <p:spPr>
              <a:xfrm>
                <a:off x="6844800" y="3372475"/>
                <a:ext cx="1835100" cy="88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/>
                  <a:t>N</a:t>
                </a:r>
                <a:r>
                  <a:rPr lang="en" dirty="0" smtClean="0"/>
                  <a:t>on-fiction</a:t>
                </a:r>
                <a:endParaRPr lang="en-GB" dirty="0" smtClean="0"/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/>
                  <a:t>(story </a:t>
                </a:r>
                <a:r>
                  <a:rPr lang="en" dirty="0"/>
                  <a:t>of chocolate)</a:t>
                </a:r>
                <a:endParaRPr dirty="0"/>
              </a:p>
            </p:txBody>
          </p:sp>
          <p:pic>
            <p:nvPicPr>
              <p:cNvPr id="4" name="StoryOfChocolate_00001_00009_00024.wav">
                <a:hlinkClick r:id="" action="ppaction://media"/>
              </p:cNvPr>
              <p:cNvPicPr>
                <a:picLocks noChangeAspect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7416" y="3565525"/>
                <a:ext cx="1826684" cy="687916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844800" y="1304875"/>
              <a:ext cx="1835100" cy="881400"/>
              <a:chOff x="6844800" y="1304875"/>
              <a:chExt cx="1835100" cy="881400"/>
            </a:xfrm>
          </p:grpSpPr>
          <p:sp>
            <p:nvSpPr>
              <p:cNvPr id="167" name="Google Shape;167;p25"/>
              <p:cNvSpPr/>
              <p:nvPr/>
            </p:nvSpPr>
            <p:spPr>
              <a:xfrm>
                <a:off x="6844800" y="1304875"/>
                <a:ext cx="1835100" cy="88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 smtClean="0"/>
                  <a:t>Children’s </a:t>
                </a:r>
                <a:r>
                  <a:rPr lang="en" dirty="0" smtClean="0"/>
                  <a:t>story</a:t>
                </a:r>
                <a:endParaRPr lang="en-GB" dirty="0" smtClean="0"/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/>
                  <a:t>(red </a:t>
                </a:r>
                <a:r>
                  <a:rPr lang="en" dirty="0"/>
                  <a:t>riding hood)</a:t>
                </a:r>
                <a:endParaRPr dirty="0"/>
              </a:p>
            </p:txBody>
          </p:sp>
          <p:pic>
            <p:nvPicPr>
              <p:cNvPr id="7" name="LittleRedRidingHood_023_000.wav">
                <a:hlinkClick r:id="" action="ppaction://media"/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8475" y="1498599"/>
                <a:ext cx="1828799" cy="68473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9623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35849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174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Train using IEMOCAP</a:t>
            </a:r>
            <a:endParaRPr dirty="0"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  <p:pic>
        <p:nvPicPr>
          <p:cNvPr id="7" name="Picture 6" descr="control_dimension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1331913"/>
            <a:ext cx="6908800" cy="3327400"/>
          </a:xfrm>
          <a:prstGeom prst="rect">
            <a:avLst/>
          </a:prstGeom>
        </p:spPr>
      </p:pic>
      <p:sp>
        <p:nvSpPr>
          <p:cNvPr id="5" name="Google Shape;175;p26"/>
          <p:cNvSpPr txBox="1">
            <a:spLocks/>
          </p:cNvSpPr>
          <p:nvPr/>
        </p:nvSpPr>
        <p:spPr>
          <a:xfrm>
            <a:off x="4746625" y="446612"/>
            <a:ext cx="408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 smtClean="0"/>
              <a:t>Train using Blizzard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4572000" y="468313"/>
            <a:ext cx="3178" cy="86518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48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424333" y="4663217"/>
            <a:ext cx="5968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Recognition (model used for labelling)</a:t>
            </a:r>
            <a:endParaRPr>
              <a:solidFill>
                <a:srgbClr val="D9D9D9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Synthesis</a:t>
            </a:r>
            <a:endParaRPr>
              <a:solidFill>
                <a:srgbClr val="D9D9D9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Control of perceived emotion</a:t>
            </a:r>
            <a:endParaRPr>
              <a:solidFill>
                <a:srgbClr val="D9D9D9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Variation in longer texts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Recognition (model used for labelling)</a:t>
            </a:r>
            <a:endParaRPr>
              <a:solidFill>
                <a:srgbClr val="D9D9D9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Synthesis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Control of perceived emotion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Variation in longer texts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Control of perceived emotion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161075" y="1349425"/>
            <a:ext cx="3554700" cy="3273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IEMOCAP </a:t>
            </a:r>
            <a:r>
              <a:rPr lang="en" sz="1600" dirty="0"/>
              <a:t>inter-annotator agreement</a:t>
            </a:r>
            <a:endParaRPr sz="1600" dirty="0"/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48% (10 classes)</a:t>
            </a:r>
            <a:endParaRPr sz="16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Human performance (upper bound)</a:t>
            </a:r>
            <a:endParaRPr sz="1600" dirty="0"/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~50% (Banse et al. 1996)</a:t>
            </a:r>
            <a:endParaRPr sz="16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Human performance (5-class)</a:t>
            </a:r>
            <a:endParaRPr sz="1600" dirty="0"/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56% (Scherer et al. 1991)    64% (Bezooijen 1984)</a:t>
            </a:r>
            <a:endParaRPr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9944" y="1151462"/>
            <a:ext cx="3340956" cy="3803247"/>
            <a:chOff x="49944" y="1151462"/>
            <a:chExt cx="3340956" cy="3803247"/>
          </a:xfrm>
        </p:grpSpPr>
        <p:pic>
          <p:nvPicPr>
            <p:cNvPr id="4" name="Picture 3" descr="control_dimensions_synthesis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" y="1151462"/>
              <a:ext cx="3022600" cy="33147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49944" y="4166059"/>
              <a:ext cx="1817400" cy="788650"/>
              <a:chOff x="49944" y="4126375"/>
              <a:chExt cx="1817400" cy="788650"/>
            </a:xfrm>
          </p:grpSpPr>
          <p:sp>
            <p:nvSpPr>
              <p:cNvPr id="196" name="Google Shape;196;p28"/>
              <p:cNvSpPr/>
              <p:nvPr/>
            </p:nvSpPr>
            <p:spPr>
              <a:xfrm>
                <a:off x="791103" y="4126375"/>
                <a:ext cx="231600" cy="464400"/>
              </a:xfrm>
              <a:prstGeom prst="upArrow">
                <a:avLst>
                  <a:gd name="adj1" fmla="val 50000"/>
                  <a:gd name="adj2" fmla="val 63093"/>
                </a:avLst>
              </a:prstGeom>
              <a:solidFill>
                <a:srgbClr val="93C47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8"/>
              <p:cNvSpPr txBox="1"/>
              <p:nvPr/>
            </p:nvSpPr>
            <p:spPr>
              <a:xfrm>
                <a:off x="49944" y="4470725"/>
                <a:ext cx="1817400" cy="44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/>
                  <a:t>Emotion class</a:t>
                </a:r>
                <a:endParaRPr sz="2000" dirty="0"/>
              </a:p>
            </p:txBody>
          </p:sp>
        </p:grpSp>
      </p:grp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Control of perceived emotion</a:t>
            </a:r>
            <a:endParaRPr/>
          </a:p>
        </p:txBody>
      </p:sp>
      <p:graphicFrame>
        <p:nvGraphicFramePr>
          <p:cNvPr id="205" name="Google Shape;205;p28"/>
          <p:cNvGraphicFramePr/>
          <p:nvPr/>
        </p:nvGraphicFramePr>
        <p:xfrm>
          <a:off x="1296850" y="5455050"/>
          <a:ext cx="6550300" cy="1748778"/>
        </p:xfrm>
        <a:graphic>
          <a:graphicData uri="http://schemas.openxmlformats.org/drawingml/2006/table">
            <a:tbl>
              <a:tblPr>
                <a:noFill/>
                <a:tableStyleId>{6050A38A-FE21-4441-A3F5-127904087E4B}</a:tableStyleId>
              </a:tblPr>
              <a:tblGrid>
                <a:gridCol w="4316875"/>
                <a:gridCol w="2233425"/>
              </a:tblGrid>
              <a:tr h="43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IEMOCAP inter-annotator agreement (10 classes)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48%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436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Human performance (upper bound)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~50% (Banse et al. 1996)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74555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Human performance (5-class)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56% (Scherer et al. 1991)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64% (Bezooijen 1984)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4498463" y="1349425"/>
            <a:ext cx="3554700" cy="3273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“Each sentence is being said with a different emotion.</a:t>
            </a:r>
            <a:endParaRPr sz="2400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Your task is to label each sentence with an emotion.”</a:t>
            </a:r>
            <a:endParaRPr sz="2400" dirty="0"/>
          </a:p>
        </p:txBody>
      </p:sp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  <p:grpSp>
        <p:nvGrpSpPr>
          <p:cNvPr id="23" name="Group 22"/>
          <p:cNvGrpSpPr/>
          <p:nvPr/>
        </p:nvGrpSpPr>
        <p:grpSpPr>
          <a:xfrm>
            <a:off x="3620288" y="1265400"/>
            <a:ext cx="5320512" cy="2810715"/>
            <a:chOff x="3620288" y="1265400"/>
            <a:chExt cx="5320512" cy="2810715"/>
          </a:xfrm>
        </p:grpSpPr>
        <p:pic>
          <p:nvPicPr>
            <p:cNvPr id="22" name="Picture 21" descr="perception_test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288" y="1439335"/>
              <a:ext cx="5320512" cy="2636780"/>
            </a:xfrm>
            <a:prstGeom prst="rect">
              <a:avLst/>
            </a:prstGeom>
          </p:spPr>
        </p:pic>
        <p:sp>
          <p:nvSpPr>
            <p:cNvPr id="210" name="Google Shape;210;p28"/>
            <p:cNvSpPr txBox="1"/>
            <p:nvPr/>
          </p:nvSpPr>
          <p:spPr>
            <a:xfrm>
              <a:off x="5654063" y="1485900"/>
              <a:ext cx="24210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Listeners perceived</a:t>
              </a:r>
              <a:endParaRPr sz="1800" b="1"/>
            </a:p>
          </p:txBody>
        </p:sp>
        <p:sp>
          <p:nvSpPr>
            <p:cNvPr id="211" name="Google Shape;211;p28"/>
            <p:cNvSpPr txBox="1"/>
            <p:nvPr/>
          </p:nvSpPr>
          <p:spPr>
            <a:xfrm>
              <a:off x="3830075" y="1265400"/>
              <a:ext cx="970500" cy="93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/>
                <a:t>Voice tries to sound</a:t>
              </a:r>
              <a:endParaRPr sz="18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48961" y="4173225"/>
            <a:ext cx="3833089" cy="614675"/>
            <a:chOff x="4948961" y="4173225"/>
            <a:chExt cx="3833089" cy="614675"/>
          </a:xfrm>
        </p:grpSpPr>
        <p:grpSp>
          <p:nvGrpSpPr>
            <p:cNvPr id="20" name="Group 19"/>
            <p:cNvGrpSpPr/>
            <p:nvPr/>
          </p:nvGrpSpPr>
          <p:grpSpPr>
            <a:xfrm>
              <a:off x="4948961" y="4173225"/>
              <a:ext cx="813664" cy="614675"/>
              <a:chOff x="4948961" y="4173225"/>
              <a:chExt cx="813664" cy="614675"/>
            </a:xfrm>
          </p:grpSpPr>
          <p:sp>
            <p:nvSpPr>
              <p:cNvPr id="204" name="Google Shape;204;p28"/>
              <p:cNvSpPr/>
              <p:nvPr/>
            </p:nvSpPr>
            <p:spPr>
              <a:xfrm>
                <a:off x="4948961" y="4173225"/>
                <a:ext cx="813000" cy="444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Angry</a:t>
                </a:r>
                <a:endParaRPr/>
              </a:p>
            </p:txBody>
          </p:sp>
          <p:pic>
            <p:nvPicPr>
              <p:cNvPr id="13" name="angry.wav">
                <a:hlinkClick r:id="" action="ppaction://media"/>
              </p:cNvPr>
              <p:cNvPicPr>
                <a:picLocks noChangeAspect="1"/>
              </p:cNvPicPr>
              <p:nvPr>
                <a:audioFile r:link="rId8"/>
                <p:extLst>
                  <p:ext uri="{DAA4B4D4-6D71-4841-9C94-3DE7FCFB9230}">
                    <p14:media xmlns:p14="http://schemas.microsoft.com/office/powerpoint/2010/main" r:embed="rId7"/>
                  </p:ext>
                </p:ext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825" y="4286249"/>
                <a:ext cx="812800" cy="501651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5930847" y="4173225"/>
              <a:ext cx="814969" cy="614675"/>
              <a:chOff x="5930847" y="4173225"/>
              <a:chExt cx="814969" cy="614675"/>
            </a:xfrm>
          </p:grpSpPr>
          <p:sp>
            <p:nvSpPr>
              <p:cNvPr id="203" name="Google Shape;203;p28"/>
              <p:cNvSpPr/>
              <p:nvPr/>
            </p:nvSpPr>
            <p:spPr>
              <a:xfrm>
                <a:off x="5930847" y="4173225"/>
                <a:ext cx="813000" cy="444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Happy</a:t>
                </a:r>
                <a:endParaRPr/>
              </a:p>
            </p:txBody>
          </p:sp>
          <p:pic>
            <p:nvPicPr>
              <p:cNvPr id="14" name="happy.wav">
                <a:hlinkClick r:id="" action="ppaction://media"/>
              </p:cNvPr>
              <p:cNvPicPr>
                <a:picLocks noChangeAspect="1"/>
              </p:cNvPicPr>
              <p:nvPr>
                <a:audi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016" y="4286248"/>
                <a:ext cx="812800" cy="501652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6977445" y="4173225"/>
              <a:ext cx="814005" cy="614675"/>
              <a:chOff x="6977445" y="4173225"/>
              <a:chExt cx="814005" cy="614675"/>
            </a:xfrm>
          </p:grpSpPr>
          <p:sp>
            <p:nvSpPr>
              <p:cNvPr id="201" name="Google Shape;201;p28"/>
              <p:cNvSpPr/>
              <p:nvPr/>
            </p:nvSpPr>
            <p:spPr>
              <a:xfrm>
                <a:off x="6977445" y="4173225"/>
                <a:ext cx="813000" cy="444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Neutral</a:t>
                </a:r>
                <a:endParaRPr/>
              </a:p>
            </p:txBody>
          </p:sp>
          <p:pic>
            <p:nvPicPr>
              <p:cNvPr id="15" name="neutral.wav">
                <a:hlinkClick r:id="" action="ppaction://media"/>
              </p:cNvPr>
              <p:cNvPicPr>
                <a:picLocks noChangeAspect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8650" y="4286250"/>
                <a:ext cx="812800" cy="501650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7967170" y="4173225"/>
              <a:ext cx="814880" cy="614675"/>
              <a:chOff x="7967170" y="4173225"/>
              <a:chExt cx="814880" cy="614675"/>
            </a:xfrm>
          </p:grpSpPr>
          <p:sp>
            <p:nvSpPr>
              <p:cNvPr id="202" name="Google Shape;202;p28"/>
              <p:cNvSpPr/>
              <p:nvPr/>
            </p:nvSpPr>
            <p:spPr>
              <a:xfrm>
                <a:off x="7967170" y="4173225"/>
                <a:ext cx="813000" cy="444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Sad</a:t>
                </a:r>
                <a:endParaRPr dirty="0"/>
              </a:p>
            </p:txBody>
          </p:sp>
          <p:pic>
            <p:nvPicPr>
              <p:cNvPr id="16" name="sad.wav">
                <a:hlinkClick r:id="" action="ppaction://media"/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9250" y="4286250"/>
                <a:ext cx="812800" cy="5016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283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4717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4717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5283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0;p32"/>
          <p:cNvSpPr txBox="1">
            <a:spLocks/>
          </p:cNvSpPr>
          <p:nvPr/>
        </p:nvSpPr>
        <p:spPr>
          <a:xfrm>
            <a:off x="313278" y="115405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1600"/>
              </a:spcBef>
              <a:buNone/>
            </a:pPr>
            <a:endParaRPr lang="en-US" dirty="0" smtClean="0"/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 smtClean="0"/>
              <a:t>A </a:t>
            </a:r>
            <a:r>
              <a:rPr lang="en-US" dirty="0"/>
              <a:t>method for </a:t>
            </a:r>
            <a:r>
              <a:rPr lang="en-US" dirty="0" smtClean="0"/>
              <a:t>creating a controllable voice, and that a human can control it</a:t>
            </a:r>
            <a:endParaRPr lang="en-US" dirty="0"/>
          </a:p>
          <a:p>
            <a:pPr lvl="0">
              <a:spcBef>
                <a:spcPts val="1600"/>
              </a:spcBef>
              <a:buChar char="-"/>
            </a:pPr>
            <a:r>
              <a:rPr lang="en-US" sz="1600" dirty="0" smtClean="0"/>
              <a:t>Which requires </a:t>
            </a:r>
            <a:r>
              <a:rPr lang="en-US" sz="1600" dirty="0"/>
              <a:t>external labelled data</a:t>
            </a:r>
          </a:p>
          <a:p>
            <a:pPr marL="0" lvl="0" indent="0">
              <a:spcBef>
                <a:spcPts val="160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Users prefer the correct variation over randomly varying speech</a:t>
            </a:r>
          </a:p>
          <a:p>
            <a:pPr lvl="0">
              <a:spcBef>
                <a:spcPts val="1600"/>
              </a:spcBef>
              <a:buChar char="-"/>
            </a:pPr>
            <a:r>
              <a:rPr lang="en-US" sz="1600" dirty="0" smtClean="0"/>
              <a:t>This conclusion does not extend to latent control methods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show</a:t>
            </a:r>
            <a:endParaRPr lang="en-US" dirty="0"/>
          </a:p>
        </p:txBody>
      </p:sp>
      <p:sp>
        <p:nvSpPr>
          <p:cNvPr id="9" name="Google Shape;87;p16"/>
          <p:cNvSpPr txBox="1">
            <a:spLocks/>
          </p:cNvSpPr>
          <p:nvPr/>
        </p:nvSpPr>
        <p:spPr>
          <a:xfrm>
            <a:off x="8472452" y="46632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mr-IN" smtClean="0"/>
              <a:pPr/>
              <a:t>2</a:t>
            </a:fld>
            <a:r>
              <a:rPr lang="mr-IN" dirty="0" smtClean="0"/>
              <a:t> / 23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161445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AutoNum type="arabicPeriod" startAt="2"/>
            </a:pPr>
            <a:r>
              <a:rPr lang="en"/>
              <a:t>Variation in longer texts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AutoNum type="arabicPeriod" startAt="2"/>
            </a:pPr>
            <a:r>
              <a:rPr lang="en"/>
              <a:t>Variation in longer texts</a:t>
            </a:r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03525"/>
            <a:ext cx="8839200" cy="303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25" y="1703525"/>
            <a:ext cx="8839141" cy="30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387" y="1703525"/>
            <a:ext cx="8839220" cy="30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25" y="1703525"/>
            <a:ext cx="8839151" cy="30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25" y="1703525"/>
            <a:ext cx="8839151" cy="303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375" y="1703525"/>
            <a:ext cx="8839225" cy="303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25" y="1703525"/>
            <a:ext cx="8839151" cy="303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2375" y="1703525"/>
            <a:ext cx="8839151" cy="330351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311650" y="1152425"/>
            <a:ext cx="85206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Creation of test material by human curator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ference_tes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2678288"/>
            <a:ext cx="7526867" cy="1768960"/>
          </a:xfrm>
          <a:prstGeom prst="rect">
            <a:avLst/>
          </a:prstGeom>
        </p:spPr>
      </p:pic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AutoNum type="arabicPeriod" startAt="2"/>
            </a:pPr>
            <a:r>
              <a:rPr lang="en"/>
              <a:t>Variation in longer texts</a:t>
            </a:r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1"/>
          </p:nvPr>
        </p:nvSpPr>
        <p:spPr>
          <a:xfrm>
            <a:off x="1047450" y="1656563"/>
            <a:ext cx="7049100" cy="11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“Choose the version you would prefer if you were listening to an audiobook for pleasure.”</a:t>
            </a:r>
            <a:endParaRPr sz="2400"/>
          </a:p>
        </p:txBody>
      </p:sp>
      <p:sp>
        <p:nvSpPr>
          <p:cNvPr id="244" name="Google Shape;244;p31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  <p:grpSp>
        <p:nvGrpSpPr>
          <p:cNvPr id="10" name="Group 9"/>
          <p:cNvGrpSpPr/>
          <p:nvPr/>
        </p:nvGrpSpPr>
        <p:grpSpPr>
          <a:xfrm>
            <a:off x="109276" y="2875824"/>
            <a:ext cx="8983300" cy="1375501"/>
            <a:chOff x="109276" y="2875824"/>
            <a:chExt cx="8983300" cy="1375501"/>
          </a:xfrm>
        </p:grpSpPr>
        <p:grpSp>
          <p:nvGrpSpPr>
            <p:cNvPr id="8" name="Group 7"/>
            <p:cNvGrpSpPr/>
            <p:nvPr/>
          </p:nvGrpSpPr>
          <p:grpSpPr>
            <a:xfrm>
              <a:off x="8219276" y="2875824"/>
              <a:ext cx="873300" cy="677001"/>
              <a:chOff x="8219276" y="2875824"/>
              <a:chExt cx="873300" cy="677001"/>
            </a:xfrm>
          </p:grpSpPr>
          <p:sp>
            <p:nvSpPr>
              <p:cNvPr id="240" name="Google Shape;240;p31"/>
              <p:cNvSpPr/>
              <p:nvPr/>
            </p:nvSpPr>
            <p:spPr>
              <a:xfrm>
                <a:off x="8219276" y="2875824"/>
                <a:ext cx="873300" cy="444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Baseline</a:t>
                </a:r>
                <a:endParaRPr/>
              </a:p>
            </p:txBody>
          </p:sp>
          <p:pic>
            <p:nvPicPr>
              <p:cNvPr id="3" name="baseline.wav">
                <a:hlinkClick r:id="" action="ppaction://media"/>
              </p:cNvPr>
              <p:cNvPicPr>
                <a:picLocks noChangeAspect="1"/>
              </p:cNvPicPr>
              <p:nvPr>
                <a:audi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3250" y="2974975"/>
                <a:ext cx="864658" cy="57785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8219276" y="3559137"/>
              <a:ext cx="873300" cy="692188"/>
              <a:chOff x="8219276" y="3559137"/>
              <a:chExt cx="873300" cy="692188"/>
            </a:xfrm>
          </p:grpSpPr>
          <p:sp>
            <p:nvSpPr>
              <p:cNvPr id="241" name="Google Shape;241;p31"/>
              <p:cNvSpPr/>
              <p:nvPr/>
            </p:nvSpPr>
            <p:spPr>
              <a:xfrm>
                <a:off x="8219276" y="3559137"/>
                <a:ext cx="873300" cy="444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Random</a:t>
                </a:r>
                <a:endParaRPr/>
              </a:p>
            </p:txBody>
          </p:sp>
          <p:pic>
            <p:nvPicPr>
              <p:cNvPr id="5" name="random.wav">
                <a:hlinkClick r:id="" action="ppaction://media"/>
              </p:cNvPr>
              <p:cNvPicPr>
                <a:picLocks noChangeAspect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2192" y="3654425"/>
                <a:ext cx="864658" cy="596900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09276" y="3207093"/>
              <a:ext cx="873300" cy="685457"/>
              <a:chOff x="109276" y="3207093"/>
              <a:chExt cx="873300" cy="685457"/>
            </a:xfrm>
          </p:grpSpPr>
          <p:sp>
            <p:nvSpPr>
              <p:cNvPr id="242" name="Google Shape;242;p31"/>
              <p:cNvSpPr/>
              <p:nvPr/>
            </p:nvSpPr>
            <p:spPr>
              <a:xfrm>
                <a:off x="109276" y="3207093"/>
                <a:ext cx="873300" cy="444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Control</a:t>
                </a:r>
                <a:endParaRPr/>
              </a:p>
            </p:txBody>
          </p:sp>
          <p:pic>
            <p:nvPicPr>
              <p:cNvPr id="6" name="controlled.wav">
                <a:hlinkClick r:id="" action="ppaction://media"/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67" y="3321049"/>
                <a:ext cx="871008" cy="57150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4717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5094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Demonstrated a method for providing interpretable control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This does require external labelled data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Defining the dimension of speech to be controlled is still a challenge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Relying on external data places this task with the human annotators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51" name="Google Shape;251;p32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Interpretable control using external data</a:t>
            </a:r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9" name="Picture 8" descr="control_dimensions_MT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1336675"/>
            <a:ext cx="6908800" cy="332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Labelling task - Emotion recognition</a:t>
            </a:r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4341814" y="1398725"/>
            <a:ext cx="4659312" cy="31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Primary task: Happy, Sad, Angry, Neutral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62.9%</a:t>
            </a:r>
            <a:r>
              <a:rPr lang="en" dirty="0"/>
              <a:t> (unweighted accuracy)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dirty="0"/>
              <a:t>Current SotA: 65.7% (John Gideon et al. 2017)</a:t>
            </a:r>
            <a:endParaRPr dirty="0"/>
          </a:p>
        </p:txBody>
      </p:sp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8" name="Picture 7" descr="control_dimensions_MT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51"/>
          <a:stretch/>
        </p:blipFill>
        <p:spPr>
          <a:xfrm>
            <a:off x="1062038" y="1336675"/>
            <a:ext cx="3160712" cy="332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838" y="1323837"/>
            <a:ext cx="6246324" cy="35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Interpretability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36"/>
          <p:cNvPicPr preferRelativeResize="0"/>
          <p:nvPr/>
        </p:nvPicPr>
        <p:blipFill rotWithShape="1">
          <a:blip r:embed="rId4">
            <a:alphaModFix/>
          </a:blip>
          <a:srcRect l="11283" t="22725" r="11645" b="24863"/>
          <a:stretch/>
        </p:blipFill>
        <p:spPr>
          <a:xfrm>
            <a:off x="1769900" y="2121950"/>
            <a:ext cx="5622651" cy="223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150" y="1221631"/>
            <a:ext cx="6801701" cy="334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1150" y="1221625"/>
            <a:ext cx="6801701" cy="33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Speech Synthesis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5279" y="1304875"/>
            <a:ext cx="564714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Controllability</a:t>
            </a: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6844800" y="1304875"/>
            <a:ext cx="1835100" cy="1915200"/>
            <a:chOff x="6844800" y="1304875"/>
            <a:chExt cx="1835100" cy="1915200"/>
          </a:xfrm>
        </p:grpSpPr>
        <p:sp>
          <p:nvSpPr>
            <p:cNvPr id="71" name="Google Shape;71;p15"/>
            <p:cNvSpPr/>
            <p:nvPr/>
          </p:nvSpPr>
          <p:spPr>
            <a:xfrm>
              <a:off x="6844800" y="1304875"/>
              <a:ext cx="1835100" cy="881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Audiobook sentence speaking in a boring voice</a:t>
              </a:r>
              <a:endParaRPr dirty="0"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844800" y="2338675"/>
              <a:ext cx="1835100" cy="881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Audiobook sentence speaking in an engaging style</a:t>
              </a:r>
              <a:endParaRPr dirty="0"/>
            </a:p>
          </p:txBody>
        </p:sp>
      </p:grp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l="7108" t="6975" r="5241" b="4724"/>
          <a:stretch/>
        </p:blipFill>
        <p:spPr>
          <a:xfrm>
            <a:off x="1759038" y="1257012"/>
            <a:ext cx="3486011" cy="3512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74;p15"/>
          <p:cNvGrpSpPr/>
          <p:nvPr/>
        </p:nvGrpSpPr>
        <p:grpSpPr>
          <a:xfrm>
            <a:off x="931025" y="1605828"/>
            <a:ext cx="845100" cy="1293594"/>
            <a:chOff x="931025" y="1605828"/>
            <a:chExt cx="845100" cy="1293594"/>
          </a:xfrm>
        </p:grpSpPr>
        <p:sp>
          <p:nvSpPr>
            <p:cNvPr id="75" name="Google Shape;75;p15"/>
            <p:cNvSpPr txBox="1"/>
            <p:nvPr/>
          </p:nvSpPr>
          <p:spPr>
            <a:xfrm>
              <a:off x="931025" y="1605828"/>
              <a:ext cx="845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Angry</a:t>
              </a:r>
              <a:endParaRPr/>
            </a:p>
          </p:txBody>
        </p:sp>
        <p:sp>
          <p:nvSpPr>
            <p:cNvPr id="76" name="Google Shape;76;p15"/>
            <p:cNvSpPr txBox="1"/>
            <p:nvPr/>
          </p:nvSpPr>
          <p:spPr>
            <a:xfrm>
              <a:off x="931025" y="2042400"/>
              <a:ext cx="845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Happy</a:t>
              </a:r>
              <a:endParaRPr/>
            </a:p>
          </p:txBody>
        </p:sp>
        <p:sp>
          <p:nvSpPr>
            <p:cNvPr id="77" name="Google Shape;77;p15"/>
            <p:cNvSpPr txBox="1"/>
            <p:nvPr/>
          </p:nvSpPr>
          <p:spPr>
            <a:xfrm>
              <a:off x="931025" y="2489022"/>
              <a:ext cx="845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</a:rPr>
                <a:t>Sad</a:t>
              </a:r>
              <a:endParaRPr dirty="0"/>
            </a:p>
          </p:txBody>
        </p:sp>
      </p:grpSp>
      <p:grpSp>
        <p:nvGrpSpPr>
          <p:cNvPr id="78" name="Google Shape;78;p15"/>
          <p:cNvGrpSpPr/>
          <p:nvPr/>
        </p:nvGrpSpPr>
        <p:grpSpPr>
          <a:xfrm>
            <a:off x="931025" y="3186898"/>
            <a:ext cx="5036100" cy="538649"/>
            <a:chOff x="931025" y="3186898"/>
            <a:chExt cx="5036100" cy="538649"/>
          </a:xfrm>
        </p:grpSpPr>
        <p:sp>
          <p:nvSpPr>
            <p:cNvPr id="79" name="Google Shape;79;p15"/>
            <p:cNvSpPr txBox="1"/>
            <p:nvPr/>
          </p:nvSpPr>
          <p:spPr>
            <a:xfrm>
              <a:off x="931025" y="3315148"/>
              <a:ext cx="845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F</a:t>
              </a:r>
              <a:r>
                <a:rPr lang="en" baseline="-25000">
                  <a:solidFill>
                    <a:schemeClr val="dk1"/>
                  </a:solidFill>
                </a:rPr>
                <a:t>0</a:t>
              </a:r>
              <a:endParaRPr baseline="-25000"/>
            </a:p>
          </p:txBody>
        </p:sp>
        <p:sp>
          <p:nvSpPr>
            <p:cNvPr id="80" name="Google Shape;80;p15"/>
            <p:cNvSpPr txBox="1"/>
            <p:nvPr/>
          </p:nvSpPr>
          <p:spPr>
            <a:xfrm>
              <a:off x="5122025" y="3186898"/>
              <a:ext cx="845100" cy="5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Syllable rate</a:t>
              </a:r>
              <a:endParaRPr baseline="-25000"/>
            </a:p>
          </p:txBody>
        </p:sp>
      </p:grp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174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Recognition from audio</a:t>
            </a:r>
            <a:endParaRPr dirty="0"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  <p:pic>
        <p:nvPicPr>
          <p:cNvPr id="7" name="Picture 6" descr="control_dimension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1331913"/>
            <a:ext cx="6908800" cy="3327400"/>
          </a:xfrm>
          <a:prstGeom prst="rect">
            <a:avLst/>
          </a:prstGeom>
        </p:spPr>
      </p:pic>
      <p:sp>
        <p:nvSpPr>
          <p:cNvPr id="5" name="Google Shape;175;p26"/>
          <p:cNvSpPr txBox="1">
            <a:spLocks/>
          </p:cNvSpPr>
          <p:nvPr/>
        </p:nvSpPr>
        <p:spPr>
          <a:xfrm>
            <a:off x="4746625" y="446612"/>
            <a:ext cx="408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 smtClean="0"/>
              <a:t>Synthesis from text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4572000" y="468313"/>
            <a:ext cx="3178" cy="86518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96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Train a </a:t>
            </a:r>
            <a:r>
              <a:rPr lang="en" dirty="0" smtClean="0"/>
              <a:t>labelling model</a:t>
            </a:r>
            <a:endParaRPr dirty="0"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  <p:pic>
        <p:nvPicPr>
          <p:cNvPr id="2" name="Picture 1" descr="control_dimensions_recogni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" y="1339851"/>
            <a:ext cx="3162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labels to TTS data</a:t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 rot="5400000">
            <a:off x="4474274" y="3221732"/>
            <a:ext cx="231600" cy="464400"/>
          </a:xfrm>
          <a:prstGeom prst="upArrow">
            <a:avLst>
              <a:gd name="adj1" fmla="val 50000"/>
              <a:gd name="adj2" fmla="val 63093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4874325" y="1344467"/>
            <a:ext cx="3734400" cy="1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TTS training samples:</a:t>
            </a:r>
            <a:endParaRPr sz="2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(text, waveform)</a:t>
            </a:r>
            <a:endParaRPr sz="2000" dirty="0"/>
          </a:p>
        </p:txBody>
      </p:sp>
      <p:sp>
        <p:nvSpPr>
          <p:cNvPr id="111" name="Google Shape;111;p18"/>
          <p:cNvSpPr txBox="1"/>
          <p:nvPr/>
        </p:nvSpPr>
        <p:spPr>
          <a:xfrm>
            <a:off x="4874325" y="3180249"/>
            <a:ext cx="3734400" cy="1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After labelling</a:t>
            </a:r>
            <a:r>
              <a:rPr lang="en" sz="2000" dirty="0" smtClean="0"/>
              <a:t>:</a:t>
            </a:r>
            <a:endParaRPr sz="2000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1"/>
                </a:solidFill>
              </a:rPr>
              <a:t>(</a:t>
            </a:r>
            <a:r>
              <a:rPr lang="en" sz="2000" dirty="0">
                <a:solidFill>
                  <a:schemeClr val="dk1"/>
                </a:solidFill>
              </a:rPr>
              <a:t>text, waveform, control </a:t>
            </a:r>
            <a:r>
              <a:rPr lang="en" sz="2000" dirty="0" smtClean="0">
                <a:solidFill>
                  <a:schemeClr val="dk1"/>
                </a:solidFill>
              </a:rPr>
              <a:t>value</a:t>
            </a:r>
            <a:r>
              <a:rPr lang="en-GB" sz="2000" dirty="0" smtClean="0">
                <a:solidFill>
                  <a:schemeClr val="dk1"/>
                </a:solidFill>
              </a:rPr>
              <a:t>s</a:t>
            </a:r>
            <a:r>
              <a:rPr lang="en" sz="2000" dirty="0" smtClean="0">
                <a:solidFill>
                  <a:schemeClr val="dk1"/>
                </a:solidFill>
              </a:rPr>
              <a:t>)</a:t>
            </a:r>
            <a:endParaRPr sz="2000"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  <p:pic>
        <p:nvPicPr>
          <p:cNvPr id="13" name="Picture 12" descr="control_dimensions_recogni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" y="1339851"/>
            <a:ext cx="3162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 TTS voice using labels</a:t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 rot="5400000">
            <a:off x="4513568" y="3489718"/>
            <a:ext cx="231600" cy="464400"/>
          </a:xfrm>
          <a:prstGeom prst="upArrow">
            <a:avLst>
              <a:gd name="adj1" fmla="val 50000"/>
              <a:gd name="adj2" fmla="val 63093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2573867" y="3456951"/>
            <a:ext cx="1799155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control </a:t>
            </a:r>
            <a:r>
              <a:rPr lang="en" sz="2000" dirty="0" smtClean="0">
                <a:solidFill>
                  <a:schemeClr val="dk1"/>
                </a:solidFill>
              </a:rPr>
              <a:t>value</a:t>
            </a:r>
            <a:r>
              <a:rPr lang="en-GB" sz="2000" dirty="0" smtClean="0">
                <a:solidFill>
                  <a:schemeClr val="dk1"/>
                </a:solidFill>
              </a:rPr>
              <a:t>s</a:t>
            </a:r>
            <a:endParaRPr sz="2000" dirty="0"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372474" y="4663225"/>
            <a:ext cx="64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r>
              <a:rPr lang="en" dirty="0"/>
              <a:t> / </a:t>
            </a:r>
            <a:r>
              <a:rPr lang="en-GB" dirty="0" smtClean="0"/>
              <a:t>23</a:t>
            </a:r>
            <a:endParaRPr dirty="0"/>
          </a:p>
        </p:txBody>
      </p:sp>
      <p:pic>
        <p:nvPicPr>
          <p:cNvPr id="2" name="Picture 1" descr="control_dimensions_synthesi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87" y="1336675"/>
            <a:ext cx="30226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1079</Words>
  <Application>Microsoft Macintosh PowerPoint</Application>
  <PresentationFormat>On-screen Show (16:9)</PresentationFormat>
  <Paragraphs>219</Paragraphs>
  <Slides>27</Slides>
  <Notes>26</Notes>
  <HiddenSlides>1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Simple Light</vt:lpstr>
      <vt:lpstr>Learning Interpretable control dimensions for speech synthesis by using external data</vt:lpstr>
      <vt:lpstr>What do we show</vt:lpstr>
      <vt:lpstr>Speech Synthesis</vt:lpstr>
      <vt:lpstr>Controllability</vt:lpstr>
      <vt:lpstr>Method</vt:lpstr>
      <vt:lpstr>Recognition from audio</vt:lpstr>
      <vt:lpstr>Train a labelling model</vt:lpstr>
      <vt:lpstr>Add labels to TTS data</vt:lpstr>
      <vt:lpstr>Train TTS voice using labels</vt:lpstr>
      <vt:lpstr>After training, can generate “oracle” style</vt:lpstr>
      <vt:lpstr>Data</vt:lpstr>
      <vt:lpstr>External dataset - IEMOCAP</vt:lpstr>
      <vt:lpstr>TTS dataset - Blizzard Usborne audiobooks</vt:lpstr>
      <vt:lpstr>Train using IEMOCAP</vt:lpstr>
      <vt:lpstr>Experiments</vt:lpstr>
      <vt:lpstr>Experiments</vt:lpstr>
      <vt:lpstr>Experiments</vt:lpstr>
      <vt:lpstr>Control of perceived emotion</vt:lpstr>
      <vt:lpstr>Control of perceived emotion</vt:lpstr>
      <vt:lpstr>Variation in longer texts</vt:lpstr>
      <vt:lpstr>Variation in longer texts</vt:lpstr>
      <vt:lpstr>Variation in longer texts</vt:lpstr>
      <vt:lpstr>Conclusions</vt:lpstr>
      <vt:lpstr>Questions?</vt:lpstr>
      <vt:lpstr>Interpretable control using external data</vt:lpstr>
      <vt:lpstr>Labelling task - Emotion recognition</vt:lpstr>
      <vt:lpstr>Interpretability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Interpretable control dimensions for speech synthesis by using external data</dc:title>
  <cp:lastModifiedBy>Zack Hodari</cp:lastModifiedBy>
  <cp:revision>23</cp:revision>
  <dcterms:modified xsi:type="dcterms:W3CDTF">2018-09-03T06:05:12Z</dcterms:modified>
</cp:coreProperties>
</file>